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73" r:id="rId3"/>
    <p:sldId id="257" r:id="rId4"/>
    <p:sldId id="258" r:id="rId5"/>
    <p:sldId id="260" r:id="rId6"/>
    <p:sldId id="261" r:id="rId7"/>
    <p:sldId id="262" r:id="rId8"/>
    <p:sldId id="271" r:id="rId9"/>
    <p:sldId id="272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120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12/17/2025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12/17/2025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12/17/2025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12/17/2025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12/17/2025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12/17/2025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9701" y="1298448"/>
            <a:ext cx="7715347" cy="2243242"/>
          </a:xfrm>
        </p:spPr>
        <p:txBody>
          <a:bodyPr>
            <a:normAutofit fontScale="90000"/>
          </a:bodyPr>
          <a:lstStyle/>
          <a:p>
            <a:pPr algn="ctr"/>
            <a:r>
              <a:rPr lang="ar-SA" sz="4800" b="1" kern="1400" cap="all" spc="-6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چارچوب ملی</a:t>
            </a:r>
            <a:r>
              <a:rPr lang="ar-SA" sz="4800" kern="0" spc="-60" dirty="0">
                <a:solidFill>
                  <a:srgbClr val="44546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sz="4800" b="1" kern="1400" cap="all" spc="-6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پاسخ به حوادث و بلایا در نظام سلامت</a:t>
            </a:r>
            <a:r>
              <a:rPr lang="en-US" sz="4800" b="1" kern="1400" cap="all" spc="-6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/>
            </a:r>
            <a:br>
              <a:rPr lang="en-US" sz="4800" b="1" kern="1400" cap="all" spc="-6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4800" b="1" kern="1400" cap="all" spc="-6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en-US" sz="4800" b="1" kern="0" spc="-60" dirty="0">
                <a:solidFill>
                  <a:srgbClr val="44546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en-US" sz="4800" b="1" kern="0" spc="-60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National Response Framework</a:t>
            </a:r>
            <a:r>
              <a:rPr lang="en-US" sz="4800" b="1" kern="0" spc="-60" dirty="0">
                <a:solidFill>
                  <a:srgbClr val="44546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algn="ctr" rtl="1"/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618878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latin typeface="Rockwell" panose="02060603020205020403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فرآیند فعال سازی</a:t>
            </a:r>
            <a:r>
              <a:rPr lang="fa-IR" b="1" dirty="0">
                <a:latin typeface="Times New Roman" panose="02020603050405020304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 </a:t>
            </a:r>
            <a:r>
              <a:rPr lang="en-US" sz="3200" b="1" dirty="0">
                <a:latin typeface="Times New Roman" panose="02020603050405020304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NRF</a:t>
            </a:r>
            <a:r>
              <a:rPr lang="en-US" b="1" dirty="0">
                <a:latin typeface="B Nazanin" panose="00000400000000000000" pitchFamily="2" charset="-78"/>
                <a:ea typeface="Rockwell" panose="02060603020205020403" pitchFamily="18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sz="28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الف: فعال سازی 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NRF</a:t>
            </a:r>
            <a:r>
              <a:rPr lang="fa-IR" sz="28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در حوادث 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E3 </a:t>
            </a:r>
            <a:r>
              <a:rPr lang="fa-IR" sz="2800" b="1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 </a:t>
            </a:r>
            <a:r>
              <a:rPr lang="fa-IR" sz="28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(ملی) </a:t>
            </a:r>
            <a:endParaRPr lang="en-US" sz="28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sz="28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ب: فعال سازی 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NRF</a:t>
            </a:r>
            <a:r>
              <a:rPr lang="fa-IR" sz="28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در حوادث 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E2</a:t>
            </a:r>
            <a:r>
              <a:rPr lang="en-US" sz="2800" b="1" dirty="0">
                <a:solidFill>
                  <a:schemeClr val="tx1"/>
                </a:solidFill>
                <a:latin typeface="B Nazanin" panose="00000400000000000000" pitchFamily="2" charset="-78"/>
                <a:ea typeface="Rockwell" panose="02060603020205020403" pitchFamily="18" charset="0"/>
                <a:cs typeface="Arial" panose="020B0604020202020204" pitchFamily="34" charset="0"/>
              </a:rPr>
              <a:t> </a:t>
            </a:r>
            <a:endParaRPr lang="en-US" sz="28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sz="28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ج: فعال سازی 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NRF</a:t>
            </a:r>
            <a:r>
              <a:rPr lang="fa-IR" sz="28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در حوادث </a:t>
            </a:r>
            <a:r>
              <a:rPr lang="en-US" sz="2800" b="1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E1</a:t>
            </a:r>
            <a:r>
              <a:rPr lang="en-US" sz="2800" b="1" dirty="0">
                <a:solidFill>
                  <a:schemeClr val="tx1"/>
                </a:solidFill>
                <a:latin typeface="B Nazanin" panose="00000400000000000000" pitchFamily="2" charset="-78"/>
                <a:ea typeface="Rockwell" panose="02060603020205020403" pitchFamily="18" charset="0"/>
                <a:cs typeface="Arial" panose="020B0604020202020204" pitchFamily="34" charset="0"/>
              </a:rPr>
              <a:t> </a:t>
            </a:r>
            <a:endParaRPr lang="en-US" sz="28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0351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latin typeface="Rockwell" panose="02060603020205020403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الف: فعال سازی </a:t>
            </a:r>
            <a:r>
              <a:rPr lang="en-US" sz="3200" dirty="0">
                <a:latin typeface="Times New Roman" panose="02020603050405020304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NRF</a:t>
            </a:r>
            <a:r>
              <a:rPr lang="fa-IR" b="1" dirty="0">
                <a:latin typeface="Rockwell" panose="02060603020205020403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 در حوادث </a:t>
            </a:r>
            <a:r>
              <a:rPr lang="en-US" sz="3200" dirty="0">
                <a:latin typeface="Times New Roman" panose="02020603050405020304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E3</a:t>
            </a:r>
            <a:r>
              <a:rPr lang="en-US" b="1" dirty="0">
                <a:latin typeface="Times New Roman" panose="02020603050405020304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 </a:t>
            </a:r>
            <a:r>
              <a:rPr lang="fa-IR" b="1" dirty="0">
                <a:latin typeface="Times New Roman" panose="02020603050405020304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 </a:t>
            </a:r>
            <a:r>
              <a:rPr lang="fa-IR" b="1" dirty="0">
                <a:latin typeface="Rockwell" panose="02060603020205020403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(ملی)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تعیین سطح حوادث در سطوح 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E3</a:t>
            </a:r>
            <a:r>
              <a:rPr lang="fa-IR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ملی و 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E3</a:t>
            </a:r>
            <a:r>
              <a:rPr lang="fa-IR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بین المللی توسط 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EOC</a:t>
            </a:r>
            <a:r>
              <a:rPr lang="fa-IR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وزارت بهداشت و بر مبنای گستردگی و میزان آسیب های وارده و حجم نیازهای حوزه سلامت و براساس جمع بندی گزارش تیم های ارزیاب سریع سلامت (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RHA</a:t>
            </a:r>
            <a:r>
              <a:rPr lang="fa-IR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) اعزامی از دانشگاه علوم پزشکی همجوار و متولی منطقه حادثه و همچنین گزارش سازمان مدیریت بحران کشور صورت می پذیرد. 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solidFill>
                  <a:srgbClr val="0070C0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فعال سازی </a:t>
            </a:r>
            <a:r>
              <a:rPr lang="en-US" sz="1800" b="1" dirty="0">
                <a:solidFill>
                  <a:srgbClr val="0070C0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NRF</a:t>
            </a:r>
            <a:r>
              <a:rPr lang="fa-IR" b="1" dirty="0">
                <a:solidFill>
                  <a:srgbClr val="0070C0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قطب های معین در سطوح </a:t>
            </a:r>
            <a:r>
              <a:rPr lang="en-US" sz="1800" b="1" dirty="0">
                <a:solidFill>
                  <a:srgbClr val="0070C0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E3</a:t>
            </a:r>
            <a:r>
              <a:rPr lang="fa-IR" b="1" dirty="0">
                <a:solidFill>
                  <a:srgbClr val="0070C0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ملی و بین المللی، از طریق رئیس بخش عملیات در </a:t>
            </a:r>
            <a:r>
              <a:rPr lang="en-US" sz="1800" b="1" dirty="0">
                <a:solidFill>
                  <a:srgbClr val="0070C0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IMS</a:t>
            </a:r>
            <a:r>
              <a:rPr lang="en-US" b="1" dirty="0">
                <a:solidFill>
                  <a:srgbClr val="0070C0"/>
                </a:solidFill>
                <a:latin typeface="B Nazanin" panose="00000400000000000000" pitchFamily="2" charset="-78"/>
                <a:ea typeface="Rockwell" panose="02060603020205020403" pitchFamily="18" charset="0"/>
                <a:cs typeface="Arial" panose="020B0604020202020204" pitchFamily="34" charset="0"/>
              </a:rPr>
              <a:t> </a:t>
            </a:r>
            <a:r>
              <a:rPr lang="fa-IR" b="1" dirty="0">
                <a:solidFill>
                  <a:srgbClr val="0070C0"/>
                </a:solidFill>
                <a:latin typeface="B Nazanin" panose="00000400000000000000" pitchFamily="2" charset="-78"/>
                <a:ea typeface="Rockwell" panose="02060603020205020403" pitchFamily="18" charset="0"/>
                <a:cs typeface="Arial" panose="020B0604020202020204" pitchFamily="34" charset="0"/>
              </a:rPr>
              <a:t>وزارت بهداشت (رئیس سازمان اورژانس کشور) صورت می پذیرد. 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dirty="0">
                <a:solidFill>
                  <a:schemeClr val="tx1"/>
                </a:solidFill>
                <a:latin typeface="B Nazanin" panose="00000400000000000000" pitchFamily="2" charset="-78"/>
                <a:ea typeface="Rockwell" panose="02060603020205020403" pitchFamily="18" charset="0"/>
                <a:cs typeface="Arial" panose="020B0604020202020204" pitchFamily="34" charset="0"/>
              </a:rPr>
              <a:t>رئیس بخش عملیات در 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IMS</a:t>
            </a:r>
            <a:r>
              <a:rPr lang="fa-IR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وزارت بهداشت پس از اخذ سطح حادثه </a:t>
            </a:r>
            <a:r>
              <a:rPr lang="fa-IR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Times New Roman" panose="02020603050405020304" pitchFamily="18" charset="0"/>
              </a:rPr>
              <a:t>(</a:t>
            </a:r>
            <a:r>
              <a:rPr lang="fa-IR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ملی</a:t>
            </a:r>
            <a:r>
              <a:rPr lang="fa-IR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Times New Roman" panose="02020603050405020304" pitchFamily="18" charset="0"/>
              </a:rPr>
              <a:t>) </a:t>
            </a:r>
            <a:r>
              <a:rPr lang="fa-IR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از 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EOC</a:t>
            </a:r>
            <a:r>
              <a:rPr lang="fa-IR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وزارت بهداشت، دستور فعال سازی 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NRF</a:t>
            </a:r>
            <a:r>
              <a:rPr lang="fa-IR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و اجزاء </a:t>
            </a:r>
            <a:r>
              <a:rPr lang="en-US" sz="1800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IMS </a:t>
            </a:r>
            <a:r>
              <a:rPr lang="fa-IR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در سطح قطب های معین را به فرمانده حادثه قطب های معین (رئیس دانشگاه علوم پزشکی مرکز قطب) ابلاغ می نماید. فعال سازی دانشگاههای علوم پزشکی مستقر در قطب با ابلاغ و دستور مستقیم فرمانده حادثه قطب (رئیس دانشگاه علوم پزشکی مرکز قطب) به فرمانده حادثه دانشگاههای علوم پزشکی اقماری صورت می پذیرد.</a:t>
            </a:r>
            <a:endParaRPr lang="en-US" sz="1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53376" y="5984748"/>
            <a:ext cx="6546985" cy="32284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algn="ctr" rtl="1">
              <a:lnSpc>
                <a:spcPct val="107000"/>
              </a:lnSpc>
              <a:spcAft>
                <a:spcPts val="0"/>
              </a:spcAft>
            </a:pPr>
            <a:r>
              <a:rPr lang="fa-IR" sz="1400" dirty="0">
                <a:latin typeface="Rockwell" panose="02060603020205020403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نکته: ابلاغ دستور فعال سازی در ابتدا بصورت شفاهی و در اسرع وقت بصورت مکتوب صورت می پذیرد</a:t>
            </a:r>
            <a:r>
              <a:rPr lang="fa-IR" sz="1400" dirty="0"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.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92506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latin typeface="Rockwell" panose="02060603020205020403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ب: فعال سازی </a:t>
            </a:r>
            <a:r>
              <a:rPr lang="en-US" sz="3200" b="1" dirty="0">
                <a:latin typeface="Times New Roman" panose="02020603050405020304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NRF</a:t>
            </a:r>
            <a:r>
              <a:rPr lang="fa-IR" b="1" dirty="0">
                <a:latin typeface="Rockwell" panose="02060603020205020403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 در حوادث </a:t>
            </a:r>
            <a:r>
              <a:rPr lang="en-US" sz="3200" b="1" dirty="0">
                <a:latin typeface="Times New Roman" panose="02020603050405020304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E2</a:t>
            </a:r>
            <a:r>
              <a:rPr lang="en-US" b="1" dirty="0">
                <a:latin typeface="B Nazanin" panose="00000400000000000000" pitchFamily="2" charset="-78"/>
                <a:ea typeface="Rockwell" panose="02060603020205020403" pitchFamily="18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sz="24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تعیین سطح حادثه در سطح 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E2</a:t>
            </a:r>
            <a:r>
              <a:rPr lang="en-US" sz="2400" b="1" dirty="0">
                <a:solidFill>
                  <a:schemeClr val="tx1"/>
                </a:solidFill>
                <a:latin typeface="B Nazanin" panose="00000400000000000000" pitchFamily="2" charset="-78"/>
                <a:ea typeface="Rockwell" panose="02060603020205020403" pitchFamily="18" charset="0"/>
                <a:cs typeface="Arial" panose="020B0604020202020204" pitchFamily="34" charset="0"/>
              </a:rPr>
              <a:t> </a:t>
            </a:r>
            <a:r>
              <a:rPr lang="fa-IR" sz="2400" b="1" dirty="0">
                <a:solidFill>
                  <a:schemeClr val="tx1"/>
                </a:solidFill>
                <a:latin typeface="B Nazanin" panose="00000400000000000000" pitchFamily="2" charset="-78"/>
                <a:ea typeface="Rockwell" panose="02060603020205020403" pitchFamily="18" charset="0"/>
                <a:cs typeface="Arial" panose="020B0604020202020204" pitchFamily="34" charset="0"/>
              </a:rPr>
              <a:t>(قطب) توسط 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EOC</a:t>
            </a:r>
            <a:r>
              <a:rPr lang="fa-IR" sz="24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دانشگاه علوم پزشکی مرکز قطب و با هماهنگی 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EOC</a:t>
            </a:r>
            <a:r>
              <a:rPr lang="fa-IR" sz="24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وزارت بهداشت و بر مبنای گزارش تیم های ارزیاب سریع سلامت(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RHA</a:t>
            </a:r>
            <a:r>
              <a:rPr lang="fa-IR" sz="24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) صورت می پذیرد.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sz="24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رئیس دانشگاه علوم پزشکی مرکز قطب، ضمن اعلام سطح حادثه (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E2</a:t>
            </a:r>
            <a:r>
              <a:rPr lang="fa-IR" sz="24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) دستور فعال سازی 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IMS</a:t>
            </a:r>
            <a:r>
              <a:rPr lang="fa-IR" sz="24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دانشگاههای علوم پزشکی اقماری و مستقر در استان و قطب مربوطه را به فرمانده حادثه دانشگاه/ دانشکده علوم پزشکی اقماری (رئیس دانشگاه/ دانشکده) ابلاغ می نماید.</a:t>
            </a:r>
            <a:endParaRPr lang="en-US" sz="2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/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779519" y="4981122"/>
            <a:ext cx="7412221" cy="55335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0"/>
              </a:spcAft>
            </a:pPr>
            <a:r>
              <a:rPr lang="fa-IR" sz="1400" dirty="0">
                <a:latin typeface="Rockwell" panose="02060603020205020403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نکته: فرمانده حادثه قطب (رئیس دانشگاه علوم پزشکی مرکز قطب) در </a:t>
            </a:r>
            <a:r>
              <a:rPr lang="en-US" sz="1200" dirty="0">
                <a:latin typeface="Times New Roman" panose="02020603050405020304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NRF</a:t>
            </a:r>
            <a:r>
              <a:rPr lang="fa-IR" sz="1400" dirty="0">
                <a:latin typeface="Rockwell" panose="02060603020205020403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 قطب دارای 2 نقش (1: نقش فعال سازی 2: نقش فرماندهی، ارزیابی و نظارت) می باشد.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35179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latin typeface="Rockwell" panose="02060603020205020403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ج: فعال سازی </a:t>
            </a:r>
            <a:r>
              <a:rPr lang="en-US" sz="3200" b="1" dirty="0">
                <a:latin typeface="Times New Roman" panose="02020603050405020304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NRF</a:t>
            </a:r>
            <a:r>
              <a:rPr lang="fa-IR" b="1" dirty="0">
                <a:latin typeface="Rockwell" panose="02060603020205020403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 در حوادث </a:t>
            </a:r>
            <a:r>
              <a:rPr lang="en-US" sz="3200" b="1" dirty="0">
                <a:latin typeface="Times New Roman" panose="02020603050405020304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E1</a:t>
            </a:r>
            <a:r>
              <a:rPr lang="en-US" b="1" dirty="0">
                <a:latin typeface="B Nazanin" panose="00000400000000000000" pitchFamily="2" charset="-78"/>
                <a:ea typeface="Rockwell" panose="02060603020205020403" pitchFamily="18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sz="2400" b="1" dirty="0"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تعیین سطح حادثه در سطح </a:t>
            </a:r>
            <a:r>
              <a:rPr lang="en-US" sz="2400" b="1" dirty="0"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E1</a:t>
            </a:r>
            <a:r>
              <a:rPr lang="en-US" sz="2400" b="1" dirty="0">
                <a:latin typeface="B Nazanin" panose="00000400000000000000" pitchFamily="2" charset="-78"/>
                <a:ea typeface="Rockwell" panose="02060603020205020403" pitchFamily="18" charset="0"/>
                <a:cs typeface="Arial" panose="020B0604020202020204" pitchFamily="34" charset="0"/>
              </a:rPr>
              <a:t> </a:t>
            </a:r>
            <a:r>
              <a:rPr lang="fa-IR" sz="2400" b="1" dirty="0">
                <a:latin typeface="B Nazanin" panose="00000400000000000000" pitchFamily="2" charset="-78"/>
                <a:ea typeface="Rockwell" panose="02060603020205020403" pitchFamily="18" charset="0"/>
                <a:cs typeface="Arial" panose="020B0604020202020204" pitchFamily="34" charset="0"/>
              </a:rPr>
              <a:t>(دانشگاه / دانشکده) توسط </a:t>
            </a:r>
            <a:r>
              <a:rPr lang="en-US" sz="2400" b="1" dirty="0"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EOC</a:t>
            </a:r>
            <a:r>
              <a:rPr lang="fa-IR" sz="2400" b="1" dirty="0"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دانشگاه علوم پزشکی و بر مبنای گزارش تیم های ارزیاب سریع سلامت(</a:t>
            </a:r>
            <a:r>
              <a:rPr lang="en-US" sz="2400" b="1" dirty="0"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RHA</a:t>
            </a:r>
            <a:r>
              <a:rPr lang="fa-IR" sz="2400" b="1" dirty="0"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) صورت می پذیرد. 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sz="2400" b="1" dirty="0"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رئیس دانشگاه / دانشکده، ضمن اعلام سطح حادثه (</a:t>
            </a:r>
            <a:r>
              <a:rPr lang="en-US" sz="2400" b="1" dirty="0"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E1</a:t>
            </a:r>
            <a:r>
              <a:rPr lang="fa-IR" sz="2400" b="1" dirty="0"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) دستور فعال سازی </a:t>
            </a:r>
            <a:r>
              <a:rPr lang="en-US" sz="2400" b="1" dirty="0"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IMS</a:t>
            </a:r>
            <a:r>
              <a:rPr lang="fa-IR" sz="2400" b="1" dirty="0"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دانشگاه / دانشکده مربوطه را اعلام می نماید.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8354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Rockwell" panose="02060603020205020403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سامانه مدیریت حادثه در سطح ملی و بین المللی </a:t>
            </a:r>
            <a:r>
              <a:rPr lang="en-US" b="1" dirty="0"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(</a:t>
            </a:r>
            <a:r>
              <a:rPr lang="en-US" sz="3200" b="1" dirty="0">
                <a:latin typeface="Times New Roman" panose="02020603050405020304" pitchFamily="18" charset="0"/>
                <a:ea typeface="Rockwell" panose="02060603020205020403" pitchFamily="18" charset="0"/>
              </a:rPr>
              <a:t>E3</a:t>
            </a:r>
            <a:r>
              <a:rPr lang="fa-IR" b="1" dirty="0"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(</a:t>
            </a:r>
            <a:endParaRPr lang="en-US" b="1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37B2712D-64DD-4270-A169-0C78A5DADAB7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4" t="12962" r="11667" b="7037"/>
          <a:stretch>
            <a:fillRect/>
          </a:stretch>
        </p:blipFill>
        <p:spPr bwMode="auto">
          <a:xfrm>
            <a:off x="3644721" y="759854"/>
            <a:ext cx="7972023" cy="54220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67419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>
                <a:latin typeface="Rockwell" panose="02060603020205020403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سامانه مدیریت حادثه در حوزه وزارت بهداشت</a:t>
            </a:r>
            <a:r>
              <a:rPr lang="fa-IR" dirty="0"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</a:t>
            </a:r>
            <a:r>
              <a:rPr lang="en-US" dirty="0"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(</a:t>
            </a:r>
            <a:r>
              <a:rPr lang="en-US" sz="3200" dirty="0">
                <a:latin typeface="Times New Roman" panose="02020603050405020304" pitchFamily="18" charset="0"/>
                <a:ea typeface="Rockwell" panose="02060603020205020403" pitchFamily="18" charset="0"/>
              </a:rPr>
              <a:t>E2</a:t>
            </a:r>
            <a:r>
              <a:rPr lang="fa-IR" dirty="0"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(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DE3C3DDA-9D75-43E8-A8DC-91E36E431C87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6" t="10001" r="10001" b="7037"/>
          <a:stretch>
            <a:fillRect/>
          </a:stretch>
        </p:blipFill>
        <p:spPr bwMode="auto">
          <a:xfrm>
            <a:off x="3657601" y="270456"/>
            <a:ext cx="8190962" cy="61818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069407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latin typeface="Rockwell" panose="02060603020205020403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سامانه مدیریت        حادثه قطب (</a:t>
            </a:r>
            <a:r>
              <a:rPr lang="en-US" sz="3200" dirty="0">
                <a:latin typeface="Times New Roman" panose="02020603050405020304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E2</a:t>
            </a:r>
            <a:r>
              <a:rPr lang="en-US" dirty="0">
                <a:latin typeface="Arial" panose="020B0604020202020204" pitchFamily="34" charset="0"/>
                <a:ea typeface="Rockwell" panose="02060603020205020403" pitchFamily="18" charset="0"/>
                <a:cs typeface="B Titr" panose="00000700000000000000" pitchFamily="2" charset="-78"/>
              </a:rPr>
              <a:t> </a:t>
            </a:r>
            <a:r>
              <a:rPr lang="en-US" sz="3200" dirty="0">
                <a:latin typeface="Times New Roman" panose="02020603050405020304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E1</a:t>
            </a:r>
            <a:r>
              <a:rPr lang="fa-IR" dirty="0">
                <a:latin typeface="Rockwell" panose="02060603020205020403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)</a:t>
            </a:r>
            <a:endParaRPr lang="en-US" dirty="0"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2"/>
          <a:srcRect l="13358" t="18479" r="12534" b="7072"/>
          <a:stretch/>
        </p:blipFill>
        <p:spPr bwMode="auto">
          <a:xfrm>
            <a:off x="3696237" y="476519"/>
            <a:ext cx="8023537" cy="6027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37994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Titr" panose="00000700000000000000" pitchFamily="2" charset="-78"/>
              </a:rPr>
              <a:t>اهداف آموزشی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b="1" dirty="0">
                <a:solidFill>
                  <a:schemeClr val="tx1"/>
                </a:solidFill>
              </a:rPr>
              <a:t>انتظار می رود در پایان این چلسه، فراگیران بتوانند: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chemeClr val="tx1"/>
                </a:solidFill>
              </a:rPr>
              <a:t>1- چارچوب پاسخ ملی به حوادث و بلایا در نظام سلامت را توضیح داده و اهداف آن را بیان کنند.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chemeClr val="tx1"/>
                </a:solidFill>
              </a:rPr>
              <a:t>2- کاربران و مخاطبان اصلی برنامه را نام برده و قلمرو اجرایی آن را توضیح دهند</a:t>
            </a:r>
          </a:p>
          <a:p>
            <a:pPr marL="0" indent="0" algn="r" rtl="1">
              <a:buNone/>
            </a:pPr>
            <a:r>
              <a:rPr lang="fa-IR" b="1" dirty="0">
                <a:solidFill>
                  <a:schemeClr val="tx1"/>
                </a:solidFill>
              </a:rPr>
              <a:t>شاخصهای سطح بندی حوادث و سطوح تصکمیم گیری برای فعال سازی برنامه پاسخ را نام ببرند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723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>
              <a:spcBef>
                <a:spcPts val="1400"/>
              </a:spcBef>
              <a:spcAft>
                <a:spcPts val="600"/>
              </a:spcAft>
            </a:pPr>
            <a:r>
              <a:rPr lang="ar-SA" b="1" kern="1400" cap="all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چارچوب ملی</a:t>
            </a:r>
            <a:r>
              <a:rPr lang="ar-SA" kern="0" dirty="0">
                <a:solidFill>
                  <a:srgbClr val="44546A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r>
              <a:rPr lang="ar-SA" b="1" kern="1400" cap="all" dirty="0">
                <a:solidFill>
                  <a:srgbClr val="44546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پاسخ به حوادث و بلایا در نظام سلامت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7296" y="864107"/>
            <a:ext cx="7707172" cy="5407903"/>
          </a:xfrm>
        </p:spPr>
        <p:txBody>
          <a:bodyPr>
            <a:normAutofit/>
          </a:bodyPr>
          <a:lstStyle/>
          <a:p>
            <a:pPr algn="justLow" rtl="1">
              <a:lnSpc>
                <a:spcPct val="107000"/>
              </a:lnSpc>
              <a:spcAft>
                <a:spcPts val="0"/>
              </a:spcAft>
            </a:pPr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جهت دهی مناسب به فرآیند عملیات و پاسخ به رخدادهای طبیعی، انسان ساخت و بیولوژیک </a:t>
            </a:r>
          </a:p>
          <a:p>
            <a:pPr algn="justLow" rtl="1">
              <a:lnSpc>
                <a:spcPct val="107000"/>
              </a:lnSpc>
              <a:spcAft>
                <a:spcPts val="0"/>
              </a:spcAft>
            </a:pPr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جهت دهی نیازمند بکارگیری ظرفیت های بهداشتی و درمانی در سطوح ملی، قطب و دانشگاهی </a:t>
            </a:r>
          </a:p>
          <a:p>
            <a:pPr lvl="0" algn="r" rtl="1">
              <a:buClr>
                <a:srgbClr val="40BAD2"/>
              </a:buClr>
            </a:pPr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راهنمای کلی در جهت چگونگی ارائه پاسخ حوزه سلامت و دانشگاههای علوم پزشکی کشور به حوادث و بلایا </a:t>
            </a:r>
          </a:p>
          <a:p>
            <a:pPr algn="justLow" rtl="1">
              <a:lnSpc>
                <a:spcPct val="107000"/>
              </a:lnSpc>
              <a:spcAft>
                <a:spcPts val="0"/>
              </a:spcAft>
            </a:pPr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ارائه یک ساختار مدیریت و فرماندهی یکپارچه در حوزه سلامت</a:t>
            </a:r>
          </a:p>
          <a:p>
            <a:pPr lvl="0" algn="r" rtl="1">
              <a:buClr>
                <a:srgbClr val="40BAD2"/>
              </a:buClr>
            </a:pPr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چارچوب مفهومی، منعطف و سازگار با برنامه عملیاتی پاسخ به حوادث و بلایای طبیعی، انسان ساخت و بیولوژیک</a:t>
            </a:r>
          </a:p>
          <a:p>
            <a:pPr algn="justLow" rtl="1">
              <a:lnSpc>
                <a:spcPct val="107000"/>
              </a:lnSpc>
              <a:spcAft>
                <a:spcPts val="0"/>
              </a:spcAft>
            </a:pPr>
            <a:r>
              <a:rPr lang="fa-IR" sz="24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تشریح نحوه فعال سازی، هماهنگی، فرماندهی و فرآیند اجرای فعالیت های کلیدی مورد انتظار از بخش های مختلف حوزه سلامت 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907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b="1" dirty="0"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اهداف </a:t>
            </a:r>
            <a:r>
              <a:rPr lang="en-US" sz="3200" b="1" dirty="0">
                <a:latin typeface="Times New Roman" panose="02020603050405020304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NRF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b="1" dirty="0"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هدف اصلی:</a:t>
            </a:r>
          </a:p>
          <a:p>
            <a:pPr marL="0" indent="0" algn="r" rtl="1">
              <a:buNone/>
            </a:pPr>
            <a:r>
              <a:rPr lang="fa-IR" sz="2400" b="1" dirty="0"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تعیین نقش ها، مسئولیت ها و وظایف مدیران ارشد سازمانها، نهادها و دستگاههای اجرایی مسئول و متولی سلامت جامعه در شرایط اضطراری و ایجاد یک بستر عملیاتی منسجم، یکپارچه و هماهنگ به منظور تمرکز بخشی به فعالیت های بهداشتی و درمانی در حوادث و بلایا </a:t>
            </a:r>
          </a:p>
          <a:p>
            <a:pPr algn="r" rtl="1"/>
            <a:r>
              <a:rPr lang="fa-IR" sz="2400" b="1" dirty="0"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ارائه الگوی ارتباطات واحد، و تشریح و تبیین تمامی اختیارات و فعالیت های کلیدی مورد انتظار از مدیران ارشد بخش های مختلف حوزه سلامت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339703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latin typeface="Rockwell" panose="02060603020205020403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کاربران و مخاطبان اصلی چارچوب پاسخ ملی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مدیران ارشد ستاد وزارت بهداشت، درمان و آموزش پزشکی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معاونین و مدیران سازمان اورژانس کشور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رؤسا، معاونین و مدیران ارشد دانشگاه/دانشکده های علوم پزشکی کشور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مدیران و کارشناسان </a:t>
            </a:r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EOC</a:t>
            </a:r>
            <a:r>
              <a:rPr lang="fa-IR" sz="18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 </a:t>
            </a:r>
            <a:r>
              <a:rPr lang="fa-IR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مستقر در دانشگاه/دانشکده های علوم پزشکی و قطب های 10 گانه کشور 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کارشناسان مسئول دبیرخانه های کارگروه سلامت در حوادث دانشگاههای علوم پزشکی کشور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مدیران شبکه های بهداشت و درمان شهرستانهای سراسر کشور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مدیران ارشد سازمانها و دستگاههای اجرایی و امدادی همکار و پشتیبان حوزه سلامت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رؤسا و مدیران ارشد بیمارستانهای دولتی، نیمه دولتی، نظامی، خیریه و خصوصی سراسر کشور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فرماندهان تیم های عملیاتی پاسخ به حوادث و بلایای حوزه سلامت </a:t>
            </a:r>
            <a:endParaRPr lang="en-US" sz="12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692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latin typeface="Rockwell" panose="02060603020205020403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قلمرو اجرایی چارچوب پاسخ ملی </a:t>
            </a: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sz="24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چارچوب پاسخ ملی نظام سلامت (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(NRF</a:t>
            </a:r>
            <a:r>
              <a:rPr lang="fa-IR" sz="24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، معطوف به فاز پاسخ در انواع حوادث و بلایا می باشد.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sz="24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فعال سازی، هدایت، کنترل، فرماندهی و مدیریت تمامی کنش ها و واکنش های نظام سلامت از زمان وقوع حادثه تا شروع فاز بازیابی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sz="24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تمامی اجزای نظام سلامت در تمامی نقاط کشور، در محدوده جغرافیایی 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NRF</a:t>
            </a:r>
            <a:r>
              <a:rPr lang="fa-IR" sz="2400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محسوب گردیده و این چارچوب، تمامی حوادث و بلایای ناشی از مخاطرات طبیعی و انسان ساخت که نیازمند پاسخ نظام سلامت می باشند را در بر می گیرد.</a:t>
            </a:r>
            <a:endParaRPr lang="en-US" sz="2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188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latin typeface="Rockwell" panose="02060603020205020403" pitchFamily="18" charset="0"/>
                <a:ea typeface="Rockwell" panose="02060603020205020403" pitchFamily="18" charset="0"/>
                <a:cs typeface="B Titr" panose="00000700000000000000" pitchFamily="2" charset="-78"/>
              </a:rPr>
              <a:t>ساختار و اجزای اصلی چارچوب پاسخ ملی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از 3 بخش اصلی تشکیل گردیده است: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FF0000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بخش اول: </a:t>
            </a:r>
            <a:r>
              <a:rPr lang="fa-IR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شامل کلیات چارچوب پاسخ ملی، به مقدمه، اهداف، کاربران و مخاطبان اصلی و قلمرو اجرایی این چارچوب می پردازد. 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solidFill>
                  <a:srgbClr val="FF0000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بخش دوم: </a:t>
            </a:r>
            <a:r>
              <a:rPr lang="fa-IR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سامانه مدیریت حادثه (</a:t>
            </a:r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IMS</a:t>
            </a:r>
            <a:r>
              <a:rPr lang="fa-IR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) در سطوح ملی، قطب و دانشگاه و اجزای این سامانه. نقش، مسئولیت ها، وظایف و شرایط احراز جایگاههای کلیدی در سامانه مدیریت حادثه در نظام سلامت ایران تشریح گردیده است. </a:t>
            </a:r>
          </a:p>
          <a:p>
            <a:pPr algn="just" rtl="1">
              <a:lnSpc>
                <a:spcPct val="107000"/>
              </a:lnSpc>
              <a:spcAft>
                <a:spcPts val="0"/>
              </a:spcAft>
            </a:pPr>
            <a:r>
              <a:rPr lang="fa-IR" b="1" dirty="0">
                <a:solidFill>
                  <a:srgbClr val="FF0000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بخش سوم: </a:t>
            </a:r>
            <a:r>
              <a:rPr lang="fa-IR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ساختار عملیاتی و ارتباط بین مراکز کنترل و هدایت عملیات بحران از سطح ستاد (</a:t>
            </a:r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ea typeface="Rockwell" panose="02060603020205020403" pitchFamily="18" charset="0"/>
                <a:cs typeface="Arial" panose="020B0604020202020204" pitchFamily="34" charset="0"/>
              </a:rPr>
              <a:t>EOC</a:t>
            </a:r>
            <a:r>
              <a:rPr lang="fa-IR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) تا سطوح عملیاتی و میدانی تبیین گردیده است.</a:t>
            </a:r>
          </a:p>
          <a:p>
            <a:pPr marL="0" indent="0" algn="just" rtl="1">
              <a:lnSpc>
                <a:spcPct val="107000"/>
              </a:lnSpc>
              <a:spcAft>
                <a:spcPts val="0"/>
              </a:spcAft>
              <a:buNone/>
            </a:pPr>
            <a:r>
              <a:rPr lang="fa-IR" b="1" dirty="0">
                <a:solidFill>
                  <a:schemeClr val="tx1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 </a:t>
            </a:r>
            <a:r>
              <a:rPr lang="fa-IR" b="1" dirty="0">
                <a:solidFill>
                  <a:srgbClr val="0070C0"/>
                </a:solidFill>
                <a:latin typeface="Rockwell" panose="02060603020205020403" pitchFamily="18" charset="0"/>
                <a:ea typeface="Rockwell" panose="02060603020205020403" pitchFamily="18" charset="0"/>
                <a:cs typeface="B Nazanin" panose="00000400000000000000" pitchFamily="2" charset="-78"/>
              </a:rPr>
              <a:t>نحوه ارتباط بین مراکز هدایت عملیات بحران، مراکز فرماندهی بیمارستانی و پست های فرماندهی صحنه حادثه، مشخص و وظایف این مراکز در زمان مواجهه با حوادث و بلایا معرفی گردیده است.</a:t>
            </a:r>
            <a:endParaRPr lang="en-US" sz="1600" b="1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4818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Titr" panose="00000700000000000000" pitchFamily="2" charset="-78"/>
              </a:rPr>
              <a:t>سطوح تصمیم گیری برای فعال سازی برنامه های پاسخ</a:t>
            </a:r>
            <a:endParaRPr lang="en-US" dirty="0"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5299937"/>
              </p:ext>
            </p:extLst>
          </p:nvPr>
        </p:nvGraphicFramePr>
        <p:xfrm>
          <a:off x="3754438" y="1123837"/>
          <a:ext cx="8218487" cy="423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1619">
                  <a:extLst>
                    <a:ext uri="{9D8B030D-6E8A-4147-A177-3AD203B41FA5}">
                      <a16:colId xmlns:a16="http://schemas.microsoft.com/office/drawing/2014/main" xmlns="" val="2881642584"/>
                    </a:ext>
                  </a:extLst>
                </a:gridCol>
                <a:gridCol w="1926206">
                  <a:extLst>
                    <a:ext uri="{9D8B030D-6E8A-4147-A177-3AD203B41FA5}">
                      <a16:colId xmlns:a16="http://schemas.microsoft.com/office/drawing/2014/main" xmlns="" val="2256222712"/>
                    </a:ext>
                  </a:extLst>
                </a:gridCol>
                <a:gridCol w="4410662">
                  <a:extLst>
                    <a:ext uri="{9D8B030D-6E8A-4147-A177-3AD203B41FA5}">
                      <a16:colId xmlns:a16="http://schemas.microsoft.com/office/drawing/2014/main" xmlns="" val="9926077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Titr" panose="00000700000000000000" pitchFamily="2" charset="-78"/>
                        </a:rPr>
                        <a:t>سطح هشدار</a:t>
                      </a:r>
                      <a:endParaRPr lang="en-US" sz="2400" dirty="0"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Titr" panose="00000700000000000000" pitchFamily="2" charset="-78"/>
                        </a:rPr>
                        <a:t>رنگ</a:t>
                      </a:r>
                      <a:endParaRPr lang="en-US" sz="2400" dirty="0"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dirty="0">
                          <a:cs typeface="B Titr" panose="00000700000000000000" pitchFamily="2" charset="-78"/>
                        </a:rPr>
                        <a:t>سطح فعالیت</a:t>
                      </a:r>
                      <a:endParaRPr lang="en-US" sz="2400" dirty="0">
                        <a:cs typeface="B Titr" panose="00000700000000000000" pitchFamily="2" charset="-78"/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98049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en-US" sz="2800" b="1" dirty="0"/>
                        <a:t>E0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cs typeface="B Koodak" panose="00000700000000000000" pitchFamily="2" charset="-78"/>
                        </a:rPr>
                        <a:t>سفید</a:t>
                      </a:r>
                      <a:endParaRPr lang="en-US" sz="2800" b="1" dirty="0">
                        <a:cs typeface="B Koodak" panose="00000700000000000000" pitchFamily="2" charset="-78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>
                          <a:cs typeface="B Koodak" panose="00000700000000000000" pitchFamily="2" charset="-78"/>
                        </a:rPr>
                        <a:t>پایش (</a:t>
                      </a:r>
                      <a:r>
                        <a:rPr lang="en-US" sz="2800" b="1" dirty="0">
                          <a:cs typeface="B Koodak" panose="00000700000000000000" pitchFamily="2" charset="-78"/>
                        </a:rPr>
                        <a:t>Monitoring</a:t>
                      </a:r>
                      <a:r>
                        <a:rPr lang="fa-IR" sz="2800" dirty="0">
                          <a:cs typeface="B Koodak" panose="00000700000000000000" pitchFamily="2" charset="-78"/>
                        </a:rPr>
                        <a:t>)</a:t>
                      </a:r>
                      <a:endParaRPr lang="en-US" sz="2800" dirty="0">
                        <a:cs typeface="B Koodak" panose="00000700000000000000" pitchFamily="2" charset="-78"/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0020369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E1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cs typeface="B Koodak" panose="00000700000000000000" pitchFamily="2" charset="-78"/>
                        </a:rPr>
                        <a:t>زرد (محلی/شهرستانی)</a:t>
                      </a:r>
                      <a:endParaRPr lang="en-US" sz="2800" b="1" dirty="0">
                        <a:cs typeface="B Koodak" panose="00000700000000000000" pitchFamily="2" charset="-78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>
                          <a:cs typeface="B Koodak" panose="00000700000000000000" pitchFamily="2" charset="-78"/>
                        </a:rPr>
                        <a:t>آماده باش (</a:t>
                      </a:r>
                      <a:r>
                        <a:rPr lang="en-US" sz="2800" b="1" dirty="0">
                          <a:cs typeface="B Koodak" panose="00000700000000000000" pitchFamily="2" charset="-78"/>
                        </a:rPr>
                        <a:t>Alert</a:t>
                      </a:r>
                      <a:r>
                        <a:rPr lang="fa-IR" sz="2800" dirty="0">
                          <a:cs typeface="B Koodak" panose="00000700000000000000" pitchFamily="2" charset="-78"/>
                        </a:rPr>
                        <a:t>)</a:t>
                      </a:r>
                      <a:endParaRPr lang="en-US" sz="2800" dirty="0">
                        <a:cs typeface="B Koodak" panose="00000700000000000000" pitchFamily="2" charset="-78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744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E2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cs typeface="B Koodak" panose="00000700000000000000" pitchFamily="2" charset="-78"/>
                        </a:rPr>
                        <a:t>نارنجی (استانی)</a:t>
                      </a:r>
                      <a:endParaRPr lang="en-US" sz="2800" b="1" dirty="0">
                        <a:cs typeface="B Koodak" panose="000007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>
                          <a:cs typeface="B Koodak" panose="00000700000000000000" pitchFamily="2" charset="-78"/>
                        </a:rPr>
                        <a:t>فعال سازی نسبی (</a:t>
                      </a:r>
                      <a:r>
                        <a:rPr lang="en-US" sz="2400" b="1" dirty="0" err="1">
                          <a:cs typeface="B Koodak" panose="00000700000000000000" pitchFamily="2" charset="-78"/>
                        </a:rPr>
                        <a:t>Patial</a:t>
                      </a:r>
                      <a:r>
                        <a:rPr lang="en-US" sz="2800" b="1" dirty="0">
                          <a:cs typeface="B Koodak" panose="00000700000000000000" pitchFamily="2" charset="-78"/>
                        </a:rPr>
                        <a:t> </a:t>
                      </a:r>
                      <a:r>
                        <a:rPr lang="en-US" sz="2400" b="1" dirty="0">
                          <a:cs typeface="B Koodak" panose="00000700000000000000" pitchFamily="2" charset="-78"/>
                        </a:rPr>
                        <a:t>activation</a:t>
                      </a:r>
                      <a:r>
                        <a:rPr lang="fa-IR" sz="2800" b="1" dirty="0">
                          <a:cs typeface="B Koodak" panose="00000700000000000000" pitchFamily="2" charset="-78"/>
                        </a:rPr>
                        <a:t>)</a:t>
                      </a:r>
                      <a:endParaRPr lang="en-US" sz="2800" b="1" dirty="0">
                        <a:cs typeface="B Koodak" panose="00000700000000000000" pitchFamily="2" charset="-78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02826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/>
                        <a:t>E3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800" b="1" dirty="0">
                          <a:cs typeface="B Koodak" panose="00000700000000000000" pitchFamily="2" charset="-78"/>
                        </a:rPr>
                        <a:t>قرمز (ملی)</a:t>
                      </a:r>
                      <a:endParaRPr lang="en-US" sz="2800" b="1" dirty="0">
                        <a:cs typeface="B Koodak" panose="00000700000000000000" pitchFamily="2" charset="-78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fa-IR" sz="2800" dirty="0">
                          <a:cs typeface="B Koodak" panose="00000700000000000000" pitchFamily="2" charset="-78"/>
                        </a:rPr>
                        <a:t>فعال سازی</a:t>
                      </a:r>
                      <a:r>
                        <a:rPr lang="fa-IR" sz="2800" baseline="0" dirty="0">
                          <a:cs typeface="B Koodak" panose="00000700000000000000" pitchFamily="2" charset="-78"/>
                        </a:rPr>
                        <a:t> کامل (</a:t>
                      </a:r>
                      <a:r>
                        <a:rPr lang="en-US" sz="2800" baseline="0" dirty="0">
                          <a:cs typeface="B Koodak" panose="00000700000000000000" pitchFamily="2" charset="-78"/>
                        </a:rPr>
                        <a:t>Full activation</a:t>
                      </a:r>
                      <a:r>
                        <a:rPr lang="fa-IR" sz="2800" baseline="0" dirty="0">
                          <a:cs typeface="B Koodak" panose="00000700000000000000" pitchFamily="2" charset="-78"/>
                        </a:rPr>
                        <a:t>)</a:t>
                      </a:r>
                      <a:endParaRPr lang="en-US" sz="2800" dirty="0">
                        <a:cs typeface="B Koodak" panose="00000700000000000000" pitchFamily="2" charset="-78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03972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61855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>
                <a:cs typeface="B Titr" panose="00000700000000000000" pitchFamily="2" charset="-78"/>
              </a:rPr>
              <a:t>شاخصهای سطح بندی سوانح از سطح محلی تا سطح ملی</a:t>
            </a:r>
            <a:endParaRPr lang="en-US" dirty="0"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0396048"/>
              </p:ext>
            </p:extLst>
          </p:nvPr>
        </p:nvGraphicFramePr>
        <p:xfrm>
          <a:off x="3868738" y="863600"/>
          <a:ext cx="731520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xmlns="" val="2091626645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1283578265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608721229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xmlns="" val="19235621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Koodak" panose="00000700000000000000" pitchFamily="2" charset="-78"/>
                        </a:rPr>
                        <a:t>سطح سانحه </a:t>
                      </a:r>
                      <a:r>
                        <a:rPr lang="en-US" b="1" dirty="0">
                          <a:cs typeface="B Koodak" panose="00000700000000000000" pitchFamily="2" charset="-78"/>
                        </a:rPr>
                        <a:t>E3</a:t>
                      </a:r>
                      <a:r>
                        <a:rPr lang="fa-IR" b="1" dirty="0">
                          <a:cs typeface="B Koodak" panose="00000700000000000000" pitchFamily="2" charset="-78"/>
                        </a:rPr>
                        <a:t> </a:t>
                      </a:r>
                    </a:p>
                    <a:p>
                      <a:pPr algn="ctr" rtl="1"/>
                      <a:r>
                        <a:rPr lang="fa-IR" b="1" dirty="0">
                          <a:cs typeface="B Koodak" panose="00000700000000000000" pitchFamily="2" charset="-78"/>
                        </a:rPr>
                        <a:t>(ملی)</a:t>
                      </a:r>
                      <a:endParaRPr lang="en-US" b="1" dirty="0"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Koodak" panose="00000700000000000000" pitchFamily="2" charset="-78"/>
                        </a:rPr>
                        <a:t>سطح سانحه </a:t>
                      </a:r>
                      <a:r>
                        <a:rPr lang="en-US" b="1" dirty="0">
                          <a:cs typeface="B Koodak" panose="00000700000000000000" pitchFamily="2" charset="-78"/>
                        </a:rPr>
                        <a:t>E2</a:t>
                      </a:r>
                      <a:r>
                        <a:rPr lang="fa-IR" b="1" dirty="0">
                          <a:cs typeface="B Koodak" panose="00000700000000000000" pitchFamily="2" charset="-78"/>
                        </a:rPr>
                        <a:t> (استانی)</a:t>
                      </a:r>
                      <a:endParaRPr lang="en-US" b="1" dirty="0"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solidFill>
                            <a:srgbClr val="0070C0"/>
                          </a:solidFill>
                          <a:cs typeface="B Koodak" panose="00000700000000000000" pitchFamily="2" charset="-78"/>
                        </a:rPr>
                        <a:t>سطح سانحه </a:t>
                      </a:r>
                      <a:r>
                        <a:rPr lang="en-US" b="1" dirty="0">
                          <a:solidFill>
                            <a:srgbClr val="0070C0"/>
                          </a:solidFill>
                          <a:cs typeface="B Koodak" panose="00000700000000000000" pitchFamily="2" charset="-78"/>
                        </a:rPr>
                        <a:t>E1</a:t>
                      </a:r>
                      <a:r>
                        <a:rPr lang="fa-IR" b="1" dirty="0">
                          <a:solidFill>
                            <a:srgbClr val="0070C0"/>
                          </a:solidFill>
                          <a:cs typeface="B Koodak" panose="00000700000000000000" pitchFamily="2" charset="-78"/>
                        </a:rPr>
                        <a:t> محلی (شهرستانی)</a:t>
                      </a:r>
                      <a:endParaRPr lang="en-US" b="1" dirty="0">
                        <a:solidFill>
                          <a:srgbClr val="0070C0"/>
                        </a:solidFill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solidFill>
                            <a:srgbClr val="0070C0"/>
                          </a:solidFill>
                          <a:cs typeface="B Koodak" panose="00000700000000000000" pitchFamily="2" charset="-78"/>
                        </a:rPr>
                        <a:t>شاخص</a:t>
                      </a:r>
                      <a:endParaRPr lang="en-US" b="1" dirty="0">
                        <a:solidFill>
                          <a:srgbClr val="0070C0"/>
                        </a:solidFill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89027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Koodak" panose="00000700000000000000" pitchFamily="2" charset="-78"/>
                        </a:rPr>
                        <a:t>بیش از 1000 نفر</a:t>
                      </a:r>
                      <a:endParaRPr lang="en-US" b="1" dirty="0"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Koodak" panose="00000700000000000000" pitchFamily="2" charset="-78"/>
                        </a:rPr>
                        <a:t>بیشتر از 100 نفر تا 1000 نفر</a:t>
                      </a:r>
                      <a:endParaRPr lang="en-US" b="1" dirty="0"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solidFill>
                            <a:srgbClr val="0070C0"/>
                          </a:solidFill>
                          <a:cs typeface="B Koodak" panose="00000700000000000000" pitchFamily="2" charset="-78"/>
                        </a:rPr>
                        <a:t>از 10 نفر تا 100 نفر</a:t>
                      </a:r>
                      <a:endParaRPr lang="en-US" b="1" dirty="0">
                        <a:solidFill>
                          <a:srgbClr val="0070C0"/>
                        </a:solidFill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Koodak" panose="00000700000000000000" pitchFamily="2" charset="-78"/>
                        </a:rPr>
                        <a:t>تعداد کشته ها</a:t>
                      </a:r>
                      <a:endParaRPr lang="en-US" b="1" dirty="0"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8339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Koodak" panose="00000700000000000000" pitchFamily="2" charset="-78"/>
                        </a:rPr>
                        <a:t>بیش از 10000 نفر</a:t>
                      </a:r>
                      <a:endParaRPr lang="en-US" b="1" dirty="0">
                        <a:cs typeface="B Koodak" panose="00000700000000000000" pitchFamily="2" charset="-78"/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Koodak" panose="00000700000000000000" pitchFamily="2" charset="-78"/>
                        </a:rPr>
                        <a:t>بیشتر از 1000 نفر تا 10000 نفر</a:t>
                      </a:r>
                      <a:endParaRPr lang="en-US" b="1" dirty="0">
                        <a:cs typeface="B Koodak" panose="00000700000000000000" pitchFamily="2" charset="-78"/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solidFill>
                            <a:srgbClr val="0070C0"/>
                          </a:solidFill>
                          <a:cs typeface="B Koodak" panose="00000700000000000000" pitchFamily="2" charset="-78"/>
                        </a:rPr>
                        <a:t>بیشتر از 100 نفر تا 1000 نفر</a:t>
                      </a:r>
                      <a:endParaRPr lang="en-US" b="1" dirty="0">
                        <a:solidFill>
                          <a:srgbClr val="0070C0"/>
                        </a:solidFill>
                        <a:cs typeface="B Koodak" panose="00000700000000000000" pitchFamily="2" charset="-78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Koodak" panose="00000700000000000000" pitchFamily="2" charset="-78"/>
                        </a:rPr>
                        <a:t>تعداد مصدومان</a:t>
                      </a:r>
                      <a:endParaRPr lang="en-US" b="1" dirty="0">
                        <a:cs typeface="B Koodak" panose="00000700000000000000" pitchFamily="2" charset="-78"/>
                      </a:endParaRPr>
                    </a:p>
                  </a:txBody>
                  <a:tcPr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26673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Koodak" panose="00000700000000000000" pitchFamily="2" charset="-78"/>
                        </a:rPr>
                        <a:t>بیش از 100000 نفر</a:t>
                      </a:r>
                      <a:endParaRPr lang="en-US" b="1" dirty="0"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Koodak" panose="00000700000000000000" pitchFamily="2" charset="-78"/>
                        </a:rPr>
                        <a:t>بیش از 10000 نفر</a:t>
                      </a:r>
                      <a:r>
                        <a:rPr lang="fa-IR" b="1" baseline="0" dirty="0">
                          <a:cs typeface="B Koodak" panose="00000700000000000000" pitchFamily="2" charset="-78"/>
                        </a:rPr>
                        <a:t> تا 100000 نفر</a:t>
                      </a:r>
                      <a:endParaRPr lang="en-US" b="1" dirty="0"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solidFill>
                            <a:srgbClr val="0070C0"/>
                          </a:solidFill>
                          <a:cs typeface="B Koodak" panose="00000700000000000000" pitchFamily="2" charset="-78"/>
                        </a:rPr>
                        <a:t>بیشتر از 1000 نفر تا 10000 نفر</a:t>
                      </a:r>
                      <a:endParaRPr lang="en-US" b="1" dirty="0">
                        <a:solidFill>
                          <a:srgbClr val="0070C0"/>
                        </a:solidFill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Koodak" panose="00000700000000000000" pitchFamily="2" charset="-78"/>
                        </a:rPr>
                        <a:t>تعداد افراد نیازمند امداد رسانی (جمعیت متاثر مستقیم)</a:t>
                      </a:r>
                      <a:endParaRPr lang="en-US" b="1" dirty="0"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71538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Koodak" panose="00000700000000000000" pitchFamily="2" charset="-78"/>
                        </a:rPr>
                        <a:t>بیش از معادل ریالی یک میلیارد دلار</a:t>
                      </a:r>
                      <a:endParaRPr lang="en-US" b="1" dirty="0"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Koodak" panose="00000700000000000000" pitchFamily="2" charset="-78"/>
                        </a:rPr>
                        <a:t>معادل ریالی 100 میلیون دلار تا معادل ریالی یک میلیارد دلار</a:t>
                      </a:r>
                      <a:endParaRPr lang="en-US" b="1" dirty="0"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solidFill>
                            <a:srgbClr val="0070C0"/>
                          </a:solidFill>
                          <a:cs typeface="B Koodak" panose="00000700000000000000" pitchFamily="2" charset="-78"/>
                        </a:rPr>
                        <a:t>معادل ریالی 10 میلیون دلار تا معادل ریالی 100 میلیون دلار</a:t>
                      </a:r>
                      <a:endParaRPr lang="en-US" b="1" dirty="0">
                        <a:solidFill>
                          <a:srgbClr val="0070C0"/>
                        </a:solidFill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Koodak" panose="00000700000000000000" pitchFamily="2" charset="-78"/>
                        </a:rPr>
                        <a:t>خسارت اقتصادی</a:t>
                      </a:r>
                      <a:endParaRPr lang="en-US" b="1" dirty="0"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6252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Koodak" panose="00000700000000000000" pitchFamily="2" charset="-78"/>
                        </a:rPr>
                        <a:t>بیش از یک استان</a:t>
                      </a:r>
                      <a:endParaRPr lang="en-US" b="1" dirty="0"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Koodak" panose="00000700000000000000" pitchFamily="2" charset="-78"/>
                        </a:rPr>
                        <a:t>بیشتر از یک شهرستان</a:t>
                      </a:r>
                      <a:endParaRPr lang="en-US" b="1" dirty="0"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solidFill>
                            <a:srgbClr val="0070C0"/>
                          </a:solidFill>
                          <a:cs typeface="B Koodak" panose="00000700000000000000" pitchFamily="2" charset="-78"/>
                        </a:rPr>
                        <a:t>چند دهستان و بخش یک شهرستان</a:t>
                      </a:r>
                      <a:endParaRPr lang="en-US" b="1" dirty="0">
                        <a:solidFill>
                          <a:srgbClr val="0070C0"/>
                        </a:solidFill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b="1" dirty="0">
                          <a:cs typeface="B Koodak" panose="00000700000000000000" pitchFamily="2" charset="-78"/>
                        </a:rPr>
                        <a:t>گسترده جغرافیای در سطح </a:t>
                      </a:r>
                      <a:endParaRPr lang="en-US" b="1" dirty="0">
                        <a:cs typeface="B Koodak" panose="00000700000000000000" pitchFamily="2" charset="-78"/>
                      </a:endParaRPr>
                    </a:p>
                  </a:txBody>
                  <a:tcPr anchor="ctr"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98290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8763528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112</TotalTime>
  <Words>1299</Words>
  <Application>Microsoft Office PowerPoint</Application>
  <PresentationFormat>Widescreen</PresentationFormat>
  <Paragraphs>98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Arial</vt:lpstr>
      <vt:lpstr>B Koodak</vt:lpstr>
      <vt:lpstr>B Nazanin</vt:lpstr>
      <vt:lpstr>B Titr</vt:lpstr>
      <vt:lpstr>Calibri</vt:lpstr>
      <vt:lpstr>Corbel</vt:lpstr>
      <vt:lpstr>Rockwell</vt:lpstr>
      <vt:lpstr>Tahoma</vt:lpstr>
      <vt:lpstr>Times New Roman</vt:lpstr>
      <vt:lpstr>Wingdings 2</vt:lpstr>
      <vt:lpstr>Frame</vt:lpstr>
      <vt:lpstr>چارچوب ملی پاسخ به حوادث و بلایا در نظام سلامت  (National Response Framework)</vt:lpstr>
      <vt:lpstr>اهداف آموزشی</vt:lpstr>
      <vt:lpstr>چارچوب ملی پاسخ به حوادث و بلایا در نظام سلامت</vt:lpstr>
      <vt:lpstr>اهداف NRF</vt:lpstr>
      <vt:lpstr>کاربران و مخاطبان اصلی چارچوب پاسخ ملی  </vt:lpstr>
      <vt:lpstr>قلمرو اجرایی چارچوب پاسخ ملی  </vt:lpstr>
      <vt:lpstr>ساختار و اجزای اصلی چارچوب پاسخ ملی</vt:lpstr>
      <vt:lpstr>سطوح تصمیم گیری برای فعال سازی برنامه های پاسخ</vt:lpstr>
      <vt:lpstr>شاخصهای سطح بندی سوانح از سطح محلی تا سطح ملی</vt:lpstr>
      <vt:lpstr>فرآیند فعال سازی NRF  </vt:lpstr>
      <vt:lpstr>الف: فعال سازی NRF در حوادث E3  (ملی)  </vt:lpstr>
      <vt:lpstr>ب: فعال سازی NRF در حوادث E2  </vt:lpstr>
      <vt:lpstr>ج: فعال سازی NRF در حوادث E1  </vt:lpstr>
      <vt:lpstr>سامانه مدیریت حادثه در سطح ملی و بین المللی (E3(</vt:lpstr>
      <vt:lpstr>سامانه مدیریت حادثه در حوزه وزارت بهداشت (E2(</vt:lpstr>
      <vt:lpstr>سامانه مدیریت        حادثه قطب (E2 E1)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Babaie</dc:creator>
  <cp:lastModifiedBy>class1</cp:lastModifiedBy>
  <cp:revision>19</cp:revision>
  <dcterms:created xsi:type="dcterms:W3CDTF">2024-11-19T11:17:07Z</dcterms:created>
  <dcterms:modified xsi:type="dcterms:W3CDTF">2025-12-17T09:42:38Z</dcterms:modified>
</cp:coreProperties>
</file>